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73" r:id="rId3"/>
    <p:sldId id="258" r:id="rId4"/>
    <p:sldId id="268" r:id="rId5"/>
    <p:sldId id="257" r:id="rId6"/>
    <p:sldId id="259" r:id="rId7"/>
    <p:sldId id="260" r:id="rId8"/>
    <p:sldId id="267" r:id="rId9"/>
    <p:sldId id="262" r:id="rId10"/>
    <p:sldId id="269" r:id="rId11"/>
    <p:sldId id="261" r:id="rId12"/>
    <p:sldId id="263" r:id="rId13"/>
    <p:sldId id="274" r:id="rId14"/>
    <p:sldId id="271" r:id="rId15"/>
    <p:sldId id="264" r:id="rId16"/>
    <p:sldId id="272"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54" autoAdjust="0"/>
    <p:restoredTop sz="94660"/>
  </p:normalViewPr>
  <p:slideViewPr>
    <p:cSldViewPr>
      <p:cViewPr varScale="1">
        <p:scale>
          <a:sx n="91" d="100"/>
          <a:sy n="91" d="100"/>
        </p:scale>
        <p:origin x="840" y="67"/>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10-Dec-22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2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10-Dec-22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2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10-Dec-22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03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10-Dec-22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6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10-Dec-22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457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10-Dec-22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7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10-Dec-22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36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10-Dec-22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7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10-Dec-22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18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10-Dec-22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8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10-Dec-22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337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10-Dec-22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18472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cholar.google.com/scholar_lookup?journal=Urol&amp;title=Adrenal+cysts:+Review+of+the+literature+and+report+of+three+cases&amp;author=GA+Abeshous&amp;author=RB+Goldstein&amp;author=BS+Abesous&amp;volume=81&amp;publication_year=1959&amp;pages=711&amp;" TargetMode="External"/><Relationship Id="rId2" Type="http://schemas.openxmlformats.org/officeDocument/2006/relationships/hyperlink" Target="https://pubmed.ncbi.nlm.nih.gov/13655392" TargetMode="External"/><Relationship Id="rId1" Type="http://schemas.openxmlformats.org/officeDocument/2006/relationships/slideLayout" Target="../slideLayouts/slideLayout1.xml"/><Relationship Id="rId6" Type="http://schemas.openxmlformats.org/officeDocument/2006/relationships/hyperlink" Target="https://scholar.google.com/scholar_lookup?journal=Ann+Surg&amp;title=Cysts+of+the+adenal+glands&amp;author=FM+Ellis&amp;author=CH+Dawe&amp;author=OT+Ciagett&amp;volume=136&amp;publication_year=1952&amp;pages=217&amp;pmid=14953145&amp;" TargetMode="External"/><Relationship Id="rId5" Type="http://schemas.openxmlformats.org/officeDocument/2006/relationships/hyperlink" Target="https://pubmed.ncbi.nlm.nih.gov/14953145" TargetMode="External"/><Relationship Id="rId4" Type="http://schemas.openxmlformats.org/officeDocument/2006/relationships/hyperlink" Target="https://www.ncbi.nlm.nih.gov/pmc/articles/PMC180225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wmv"/><Relationship Id="rId7" Type="http://schemas.openxmlformats.org/officeDocument/2006/relationships/image" Target="../media/image4.png"/><Relationship Id="rId12" Type="http://schemas.openxmlformats.org/officeDocument/2006/relationships/image" Target="../media/image3.wmf"/><Relationship Id="rId2" Type="http://schemas.microsoft.com/office/2007/relationships/media" Target="../media/media1.wmv"/><Relationship Id="rId1" Type="http://schemas.openxmlformats.org/officeDocument/2006/relationships/vmlDrawing" Target="../drawings/vmlDrawing1.vml"/><Relationship Id="rId6" Type="http://schemas.openxmlformats.org/officeDocument/2006/relationships/slideLayout" Target="../slideLayouts/slideLayout4.xml"/><Relationship Id="rId11" Type="http://schemas.openxmlformats.org/officeDocument/2006/relationships/oleObject" Target="../embeddings/oleObject2.bin"/><Relationship Id="rId5" Type="http://schemas.openxmlformats.org/officeDocument/2006/relationships/video" Target="../media/media2.wmv"/><Relationship Id="rId10" Type="http://schemas.openxmlformats.org/officeDocument/2006/relationships/image" Target="../media/image2.wmf"/><Relationship Id="rId4" Type="http://schemas.microsoft.com/office/2007/relationships/media" Target="../media/media2.wmv"/><Relationship Id="rId9"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microsoft.com/office/2007/relationships/media" Target="../media/media4.wmv"/><Relationship Id="rId7" Type="http://schemas.openxmlformats.org/officeDocument/2006/relationships/image" Target="../media/image7.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6.png"/><Relationship Id="rId5" Type="http://schemas.openxmlformats.org/officeDocument/2006/relationships/slideLayout" Target="../slideLayouts/slideLayout4.xml"/><Relationship Id="rId4" Type="http://schemas.openxmlformats.org/officeDocument/2006/relationships/video" Target="../media/media4.wm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oHCBYWFRgWFhYYGBgaGh4aHBwZHBwcHB4eHBwaHBoaGBwcIS4lHB4rIRgcJjgmKy8xNTU1HCQ7QDs0Py40NTEBDAwMEA8QHhISHzQsJSw0NDQ0NjY0NDQ0NDQ0NDQ0NDQ0NDQ0NDQ0NDQ0NDQ0NDQ0NDQ0NDQ0NDQ0NDQ0NDQ0NP/AABEIAMQBAgMBIgACEQEDEQH/xAAcAAACAwEBAQEAAAAAAAAAAAAEBQIDBgABBwj/xAA7EAACAQIEBAQEBQMEAgIDAAABAhEAAwQSITEFQVFhInGBkQYTMqFCscHR8GJy4RRSgvEjkjOiB0Oy/8QAGgEAAgMBAQAAAAAAAAAAAAAAAgMAAQQFBv/EACoRAAMAAgICAQMDBAMAAAAAAAABAgMREiEEMUETImFRcYEUkaGxMjNC/9oADAMBAAIRAxEAPwDA8Y4lfxl1r1xmYsxKqScqLyVBsFA008zrXYPDtEyeWn2NW8KsAqD79fQ08+TC99AZ9x5Uk3NpdIWqgJhhHcb9NvSvXwjCSPEOo6eXKq+IOQo9z5j6qpwvFsrDNqJ8vKr2UobW0WZa7LR2HCXh4IDiSRyb+0daGYa7VeytaKytQy1eVrwioTRUF5cq5RBq4rXipUJo4pzNexVyJPOvVWoTRAW68Fqi17VYgqaLA0wU8qKTA96IDgVW96iSBbL1RF3Pt/miVxCLoJPmdPYUpe7pUBcq9FbHdziYA0VR6UqxXF2PP9PypffdjVBQDfWjSBbCTxG4TozSehP6VNlvONS7diSfsTR/CeEu5CqNSNTsOupPKm1zgiLI+chYchMe5ikPN30jUvHnX3PsxVxDqD99DQ7IK0fxFhIS2/4iWQ9woUg+kx6is/lp81ynZjueNNFaXGXYyOh/Q1dftBlzp6jpUGQ1G3cKGeXP96Cp+UHF/DA3Wh2WmeLsg+Ibfl/igW70AdSUVErU2WvCKsW0VmrcPfZGDI7Iw1DKxVgeoI1FQYVGoCfTMJ/+XcSqIrWg7KoBYxLEAAsfPeur5nNdRA8Uan4eug+E+f2itBjbcKSO3tFYjh2J+W4J2O9by04u2yBqQB6j9KUjTknVGN4pe1ilhptxjCsGmO+vOlgoaZrxJOeieGvsjBlMEGa2CuuJtfNQQ6jxqPxRue5E+3lWMIpz8L4027oEwCZ9R/iaiZWbHtbQUa8FNOOcP+Xc8P0OM6dIO4HkZ9IpeiUZlPAle5avVK961C9FaqO9c7gV4zUHiLlEgWWnFT4RRqEwKVYO2SZNNVPpV6K2CniENDLI20MUybCl1z25cRJX8QHWB9Q8val2LuBd1BU76beoojhWKyNmQ6dJ1HTXpSVdS+za8MXCc9A7TVT3VHem3xBhVDJcUQtxSSOjKYaOxkH1NKhhgfP0rVP3LaObW5bTBrl8k1WASYFGiwg5zQr3IY5dAB9zUt8Vtl45d1pGm4XxpAmR2+W8ZSSDlYdZH0nqDpRPDHRroDsHWeR8Ou+o3rMYuMzTuI94Gb7zU8LeMAroU181JmfQ/mKzZpUrkjo+FX1Mn0qfven+T6nxz4Tw9xVKlkIXwspLLrJ8SHfU7gg6dq+b8X4O9h8jqJIlWXVXHVD07bivofwx8QJcti3cPYHp59BQvxziMPZsFLhzuwzWlUjMG2zzyU7Hry1Gh48y1+P9GfN4tzbhrv8A2fNGtz5ihHSuuX3OoMdh/moJiCxIbf8AP/NMWaaekBl8TJinlR6r5fKhcRb5jamFtAaov24PY1KnfoVNNdP0L2WqmFFXEqqKAKimokVYy1EioAQrqnFdUK0Sp3wfi3yxlYnl7UlIiuApWzoVKpaPoWJtpfXMPq0/5aGsdjcA6MZBI6irOFcRZDlJ0/KtLbxKOsHflqPWremLnljf4MWa9ViDImn+P4YrGVManlpuP0P2pnwvgwXcZh3HPp+tDxNDzLWxtxJM2EsOd0OT0YT+a0rw2ELiREdSaa/Ez5cKibZrwHSYR29pArz4ZvpcTISFaNDMelXVaehGOOUuv0YvvYF48MPpPgYE/wDrufQUvLzvTbHYN0Y7gj0/6qnE2jdtu5EXLYLN/Wg+rN/UBrPMadKk13pl3i0uSexQ5qhkzGh3vyYonDieY9TFNRnfYTZWKsz1QH5U7+GSTchTBLRP886lVxWyTDtvXwJ3eqLSBTI9QDFMfiTiFpr5yINNGI0DkH6oG3nzqzhVmxeOXxI/QNof/YEg1X1Ir2NWHPM7XooxeOa4RmAAVcqqJgDr3JOpJ/6GcH3pu3Drfzflo5kGGDCSh7xAOx6bU2f4ZCgEvmHlEeYrTFQ/tTMmSbX3UjG5DFXrZQAOSDzywZJGwPLL3mtG3B0B1P2qu7hLKGJBnbf70dYVS7FxmcvcmUZCTJ11k99ZNEwmcoVyMZKXFJ81zA6Mp2IjSTT67hUHKlzuoMI6g9OU+oiaXlidJN6HePdptym/2KeH48IZPgaJKa5T/aeW2x+9L+IYl7rtccyzb9gNgOwGlSxNtg3iksTrO9D3jpXNyyorjJ6XxKrNh+pk996/YGJkwKkbcEH+bVZh7VEPa8JY7AhY6kgnTyj/AOwqY3u0kD5Ma8erv+CgPkbXY0Q6yIoDiDaiOgovCNKKe0exiuh+DzKYGwioNamiXTWqwtA+w/XQLctdfeqGXrTVQDpQ2IsdKFrRNbAflmuq/L2rqhNDbF8PDajQ/Y0pu2GUwRWodPah8TbzDX0pdL5Rpx200mZ2r8PiCvPSpXLUGCINRXDSYB96XyRtcP8AQf4LiGb6t9D7CNK0/CrgPM7T6iOvLQ1hLVvJBJnsK0mCv/Mw+IER/wCFiCCZBXXfvljyJ60SpMRkw0ly10B/GHFvm3Ft22lLexGxc7sPIAD3oTDOynMuh5gaa9V/ahMPaAolnG1E5TE48rxvo0Vnjd1lCuc46OASPcTVl/Hi1auXHgSjKq6AszKQFA5jWT0ANZC7jnX6XYeRIql8K7+O5cgxpnLM0d+g9aijXbZd5lSaldlGHYk0diEJXw6kdN6lwPCo14IxDiCdOZEaEHXr7Vp/izhdn/TpcRVR1cLlXTOCCSAo0JG89J7UdUtCITVLYk4JaRoF1ypPQSQP6pP2+9MuHK9p3ysrQWKMpHi00IG49qSYO3vmzAA7RqfOdqrfGMrTvSm212bont8fn2UZ4Y7gzsR+Y5Uys3cpR1ic0GNjPWrcWge18zKCygEzuV05gzpv5VfwDDNcbKikFIdgYaY1FteckSfQUvj2afrJT2O7+HZr6OkZnQOykgEsJQnX6mhF05eLcmtJcdiEeCIARgRGvSD/ADWsXjcctu8FKEG2ggkk5gCSQrK4H1P0Ow2IitNw3jIbLk1+YPEDrtz/AJ0o10zLW7npbQfcsEd/T1oe7wtH1ZSCOYI185/Smr2iyShCvocpAhh0HQ0Jb4pZ0V+fOAInuK6H9VOkmcv+kut8TMfE2HyW5U7nKfKsoqbztX03iuDDqUbxKdQecdexH6VmLvwkRqLmZR+HSfzpWfDV0qntM2eH5OPFDi+mn/czt8kpbY8pX9qDxBkVpMRhABkZdNo6eXekeJwpRoYNH+4CQf50rLnwVLVHT8LzouHjfXb1+xCzsBzq18DcYDIjv/apI99q0vwxwm06G4x55VzgRIgliOY10Hn2rQHhVlTme+pjoS32FVi1Hetti/MyvPqN6S/yz5jjeH3EC50dOQzKRPPQnerMMkKo8/vW/wCOcVsm26KkplMBtZaPCddjMVhLL6gVqx1y7OTkxOGkzy5b1nvQ+ISCfemGK0oLEa1CMGTeptqNahlr3l/OVCyIry15UvmdxXVNFmluEGhmE1POZNVIdaAIqxOFD9j1/egjhWU6imNw66VAXmEwfTl7HSgqN+jTi8mpWn2ikWi0c6Zu3ycOy7PdULHRJDFiO8ZR1BPSqLWKutogJP8AQgJ+y6UPicHeALujxuWKsR5lv3oZx6e2Fl8l1PFLoEzxQ13E6xXO2+um80MtkufDJHPSNB03H8FPRhbPbdyXHPc+wJoljIMkAnrP5CqsJYYMJIA/2iNTBiYOvr1q0BBJck9hS6fY7C9J7BsHbPzFysJ1iCQZgxTlr7tCh2aNJJM+frQOGtJnVlJADCZiNehrgxVo6aUu2/Rv8WJbdfI+wOOM/KvDOh2nl3U7qfL8qXcY4cbb5ZlGGZWjddeXUEEeYqTvmta7qRB50fxQNcw1plBZlcj/AIsknfuoqpfwFmlJcl0LsFjGGbKcsZmk6hSQSP52ra8K4ixZXVCxAmSAswNFGaM3ISYrC4K2xILaACEBg+JtCTGhgT7++svZkSQdd/y/Wj3oyPF9Tt9FfxDjzlZLiOishKB10VoLeFhM5Tpp0qn4SANxU6hR6nxGPer8BxrM3yb6q6Poytt2I6EVXgsC+GxcKjuilSrhCfDplkgRIGh7g0Le+zTjjhLl/p0afibuLy5ZgGAP7T+fOknFcOWdyOTt7SYp/wAY4haVWuyDALBdtYk+Q6k7UhHFAzZXXIdcxbT0XrqNxpVudmfHkcvaHWGvEW0B1IH2k0t4rx9LThQjM0AmCAADqN9yRypnhsrJGbNG2gnL003j+bUk47hUuG4Cn/mtAodSA2QQhK89NiIkRXQVv6SUNbMM45eeqyptfgnch1zxAMEHqrCRPcbelIONXCiyNGJCj1/6qfEMaxwtqdmbK0aaKDH5falIvnI9tvHkbQt01jvyqXk5fb86JGLi+fwn6/BPAcYuWVKgFwTJBJ0Y6Eg+Q/Ki348x2U+pFKHuZdAATuZ71Bbk8oPKNqxpRvVG+nl48p6X+Q/E4pmWSedV4RZYUK7yg7n8h/mtBwHCy6zsNT5DUj8/en6S6Rg3Vd12y/i2FHy0geJZ/KSPc1m8TdCLqfT1rW8ZvBUZiNgR6kzp21r53ibhZiT1oNkZK7jCdtKHa4TuTUSK8qMiPa8rq6qD2ja5qrJrkNVvrQlnhub1VvvXp00qufCT0IobbU7HePCvIpY9wAJAVdB08qv/ANY6HRj71b8Nw0r+LLp3PTz0qjGWyG1npSTfqeTlopxXD7eKBKBbeIAJEQq3P6XGwY/7ucwZ3GbVgoCxH4iDodex2Gg05T1k0+w4KPI5Gao+KsMq4l2GgKo5A0guilvQsWNMmm1oyZ8UxW18iXE2odCpgNEec7GNvOj8RgQviZTq8DKDOpGTN01maEa7DKZAC7aAk89J2/OmCY9rhIAggE++gEk6fsDRbEOa2mvRSVSQojNvpHXULJjTWrcVhNizBW/q0B8zOhqzCWG+sgBwD4dNCTof567VVczNmAy9y0gAyNDA16xr96W1v2aZty0pIPhnywYVesiPepXsSXVUQwiAgEyJJ3aPQCO3euXhtwqQr23PQMQ3L/cAD70pu3WHgYFSDBBEEHoRVKf0Gu21pjO2pRVaZh85Pnp+a/etwUW9aVlImBt+lYXhFp3IVFnUkghiuUxIYgHKNDBPPvTjEWrmEP8A8iqrE5Qx3A6dYBE+dX2incVpN6aCLvDiHBmBv5EfltWixXEcgTbRfESTABJK6Dmday1vi0subxeWixO7E8hUeJ4oswTWHcMT/aCFCjp4vsNqrevRGndJM0F/iGHdw91AWEa6icplc2XeCZEzBijkyXEJw7ByBPymCEEdEldD2MgzyrJY+1y5RVHCne3dUqTvuKnJ70xi8eHLpPs0/CsbZdgEX5bg/QohT1Qpsp8gNdxzDLEcNZnD5PGoy586rmQfSHUmCRpB00EawIxHHsV8nFvdt/iytsYDugcz6ktTHg+KxF9SwdQAYkg+emmv+Kfiqk9Jb+TLmxw91y0taY74tw0/Lh0XJOhUgwdxBXY7/esdicKluYJOsmdya0uOxDomVnzZuUQNKyXEL8mK2P1ypaZzXSTcy9oAvHMcw35j9qqV9QNJ6CoNM054Dwg3nCCQIl2AkhZjQc2JIAHU1mrHLfI0z5NqeP8AB5wzhzOZVGZU6AkdyY2H7VrOFWlVSTzgDv1rUYvjFrB2RbthUVFgBTu3Mk7sZ5nesbc4gXbQBSZY9i2p286rmn0iLFSSbFfxa5yeba+s/tWJY1s+JS6svM/pWPvIQSDVICl2UTXtRNdVlHsV1eTXVCtGytmai4ivEBFTuihGghOtQRwCQfpO/boasddKFc1GtrTJNuKVL2hjg8Q1pt+4I2PcHnWhPEw6+ICeu81irWKZdBqvQ6j06elELxXJsg/9jHtFJ+nS9G9+XitcqWmanDWQzEyAo1JaAoUbljsAImsrxLinz8XcdfoIyqDzVFypPc5Q2u0mhcfxq7dXISFUn6UEAnlm5t5Ex2qnDWcjAmWfYKvcRB6mDsKZM8V2ZMuV5aXFdIYYIrDFo5RmB3Ekggbg6dtKLxOJjKwClecGVI+kj+kHaQdzypdicLcQfSQD178qKw5lSXlg+rKSAREagtpvsOcjaAaoN99oIOOQEoGcSYy5fOACCNNe1UYhlzZZ0XSIjz9ancRSVOXKw0GgGusAxvvt2FB4xIbMNm8XkTuPQyKCh2DToPRMozoZjcGreK2Fv2hdEB0yhjtKExJPMqSPQ9hQuAuRJO2U1PCXYtXZ2ywPNiB/n0qpeh1Lknv4KMEURgyscw2Yxpy0Bke9aLGI2JRYuIXXVQ6oyzrMGPAWETIIlRtvSCxdRdMoJ6mrxdUQ6eFgdRyPpU5NAfRmvj+R58KcKVwxxSzDkBICqCsAlggEmZ9Os158Y8JS01trLHI4ZgCScjKR4cza5SDpOoy6k8hMdx57RtsoDG4mqn/cDAaRziB3yiljcYe9cBuOkRlygGInWDrJ/YRTGtyZE6jJ79DWxxJGAVwVYDXpUrbpmlOXPTl9p7UssOgV0LbA5WPLXTkYHLqangpUyzs5EwV+j+0E+Q5D3pbT0a1a3pIcccwKXbIvIgD+FLkRqv0o50IJB8MjUhh0FW8BwS2kcK0ywDTM6bGDy1Osch1oHBvkd7clUdXkzESp+mOYneguCYyGVJIVxlknXx6E6bR+lNxZONJmfPh5S0vnsL4riszGNhoKecJxuGXDgFEIy+PMqksY8WYnXyHlWIck9TV2Ew3i2k99h+5rXV8mc2cekQtcOzuSAVTMcs75Z8O/aNTW7uvb4fh1QQb7gOw5oSPCG7gHbqTSBDFeY6ybz5jmZmO2pJJ5DrrWbK61qTb40xy3b6QA+Ka6+d/pXWOp5CrcO7RmB1JP+aavwW2kf6h2BH/6rcZv+b6gHsJPcU44WuCbwDDQP6ncn0lt6CdStfI/LTyPaXXx+xkrwIjrHL86VY7ChthrW/4/8PWguewxUjUoxmQN8hOs9jM1i7o9KNGRmZvYcihyKdXRpQz2lPLWi2BoW11Hf6TvXVNlaZqssj0rgsjvRFlI30qbKI03/WhGinECgX2pniBNAXrdWCwB6rer3WqyKsBnuHtkLnjxEwvbqfPl7024MiWnV7hgkHfYTzbpQWBxMQmTPBJGsRO+bTaav4hhWuas6rOyhTHq0yR6elA/fY2a+3Uof8exFpkNoMrM3Iaxrv22pDh7YZoYeGc3YASAP/r96qKEXhOhMT7CjeG2jdDMmkzIOwbSV8t9RQDfthe/Yvxzl3Ck7QPWvW4gRKsqsJ13Dec7T3ipY/DsrSfq0kCJHIEgbAxVSWy8whJ+3v8AzlVD/tcpoYNhkUfj2BgAHflvUEvqfAVhek6+Z6mrzfdVDQQYg6MNQByIGh/erbd5bwyuAG5NzU/qDQvoKafz6Flzh7DVfEp2O3przrzRfrYCN1Blu2g29aN+X/47isQMozBujKdPcSPWoojwoBlyAS25AOoAJ2EVelrbCeSk+K0H2eIsUXIQRAlDowjsd9Tv3qKnDOfHZyN/TKf/AM+H3FLr+HvxMHLuYM+/Wh0utuC2h8SrzXnlBBAb0qL30RqeO2t6/uaLE/D6C0z23eYzQ+UyoaCVKgTEajt6HOpbdGLBiWAmBIJ7nqtbmzx23dw72QogLGWT4GiZMMM2ogwe1Y0K3iMQyGQB0JAZR21+1F+DLF72/Q44NbTEITdkfgLKwUyRoTPLQz5GqW4aiHwOWA2JEe0HX7VDDMVRoEI0TMCSJ0+5qa3SaZKSXaFXkqqen0SWyo2HrU1FeA16KPlsXx0WpTzhOItWUa9ccKTKp26kdzt5A9azOLxQRcx35DrWdxOJe4ZYkxsOQ8hQUx0Q2bS9xnDs05ye8fzSnfA+JYQSZKtErOs+RGxr5Qy14txhsSKDSGvlrWzd8f8AiNmZlQwNtCT7nmazQcsobkaXNi2YQxk9f0NH4VfAoq4TW9g5qlylK9eyt9dKGufrRtxdNKFdCaYZSvMa8qXrXtVovZt8hIgjyI/I+1UXrOXWmwwh1HM6jbcd6DxKGdfb1qi0KriztQOISml5AJoBxNQsWXLdDMlMbgqkAAgnkR+dWC0eYayZyj/kepqeLvl2VV1iBV+LukDKqwT03pbdORSN3Igx+Ec/+R+1L7pmiXMzt/wHrj0YlyD4WKqREMBt9oqrBcTNpSEUDMZM7nuT118hHego0VeWUH3En7mprvtMRA9/8VT96DUJym+2F3cfLhsgLETudJ8t9I7dqY4K/wDMQgtlMlZBPQR9jSS+swVmVEERyGxHURp6UVg8oGhkGM0zAbXKAo8TGBqRpUJpJdF4VwxVkYjaYB36ELrPTWai7hG8ST0KMNtxKnUaHrTDE2S6Tl8SiFJnY7x123150NiDlVHLnMA3fmNcs94qJFVXW0Rc/NXKquAx2AkmOo5j29a57oAyqCHQZcrHUqB9QA59vWi/hviCKXLMfFEF2JAiZUEnw9e/pVWPRL+IVl1RR4iOcagA+Z3Heo0gZuuXYFh+IOrDcEfyDV92+q5rhECDA6sRoKNZUzZHSJ2ZYDDoQefrSXjlpkf5Zl8oBzQYZWEqV85nsRHKqlbY3LfGd69gWFZkUMp1n8qe8Kd7rAkCQYICzmEEwAZk+Gk2GUjSAynp/N6dcPxfyWXIuZj9QJ0A0gT1/KmJ9maklLSDsbjGg2whUhtcyjoCMsjzFU20IFWXrudy7bmPsI09qnOkaD86LYErSI1GaksevP8A6ofFvlVj2NQIR8QxGdzroNBQ1eTXhNKfbN06mdFg1FUEVdbNVNvRfAne6ZAinuCGZAZ5f90jpvw6SgHc/nRIVlReUAHehXWi3QnQn/FVuhX/AD+dEZ2A/LrquzV7UJs+pWkDEScrAGGGxytG/ImCKCu2c6h1I6HsROhJ6jXpVeN4kLQERJEqBynVj2BPL/NZ+/xB3O+nQUuq10acOCr79INvYIM0m4i9ZLfoCJ9arbhRP0Pbc9MxUn/3AH3pY5POqPnlYpf1Ga14ia9l2MwjoxV1KtvBEeo6jvS64la7h2OS8nyb3iX8DfiQnmD+nOs7j8OUd0b6laD08x2I19aZNcjHlxVD0xXcZwIzNHmaEK0e6TQr26NGdkVMgAmGGgnYjlryIqa2XJEr6mrcBgxcchmyqBJI1PYCnNzgtooDauOWH4Wy5h/boJHYUFJbNMXfH0LUQBZJ7SInuB0Ou/lvUbHEMkwkz/uM+u0TRGFwrKuQrMEkCCDruCD36dagcUZjJ22oX+C5a/8AS7PMJjGJOU6QfCVWJJnwsAI3O9eY3ENk1G5g6sBHSJ20olMpghQG6D9uVDkKyuGYDLInYaQZHbxAVa2wHUzSBNkUrpO5FT4ZdOcyTqpAnXXSJ9o9akuGcJtKGCDpGuxHtXuDwwZwuaFOpfXcfSFI55oPTSolsZVzKbGruXs5vxJr6E6jyqrirNcw9t1EurshPOGGdZ8srx/dR7hEDorCXAkSAd94pVculU+Wp0LZjHWCAB38RoJT5B5Lm8LS/gX8K8FzO6Z4/CQG1no2mlOr90O5YKFBMgAAR7VPDcBxBEjD3Y6lHA9yKKHCL4H/AMN2P7H/AGp7ZjmTsDh1aWc5UXc8yeSr378vYFmPiZLK5bQCDnlmT0zNux/mlZfi2KOYWwfDb082/Eff7UqZqS62+joY/HninRtbnxZbveG+uYERmI8S91bcfl1mkvGUyq6yGGkEcwYIPqCKSimKuXtAbkKV9iSPtVzTfQOfDMpVIjmvKk661y0SQDokpgVUTXrtNeVGDKOpzgRCKOxPvSq2skCm6aLFEgMr+C/bY+tC3nzGpNcMRyqIcbDX9aIzso+X2NdR/wDo/wCoV1QrTL8ZijcuMx5n7bAUZhrMik19Sjsp3UlT6GKacPxij6hIPeKyLv2d6p4yuPo8canWqntz603ZbbeISOxg+1D3nQaKJbryqNAxkewXAKVYef7U2+IcKr3Udmyg20JjViQWXQeQXU/egsBbLv23JOgA5knlUb9/5985JKkhU/tUBV94n1q5bXoDLCt/d8BOHwuG2NtiP92ds3np4Z9KVfEHCxZKsjF7bzlY7gjdXjSdQZ59NKbcSy2xlXWNz+1Bvdz4Z1blcQjzhgfsTRzT32ZMuKeO5MzbvFDI1B0IPMUSuJU/S0f0tofQ7Go3MKeQmhHt0blMTjyOPRpMFxG6sCSR0Oo9JqfF7PzWR0Vc5U5zlGu2XWN9/tSDBkBSuxmRyB20nrpTEcSvAZczADpyHpQNcWPWsi2tDBOGKi/+ULJ0CxDQfLUVnuIYcW7rKCSNCJOsEA6/zlRP+sEyWzHoDM+Z5UJezOxdjqf+gB2gUc7EZpldL2WXMSz5Zjw9t/PrRL33aAIVRGgGmn6dqAUxV9u5RCEkEfJkknckk+tO/hu6LLtcChnUDLP4ZnMy99hPc0qs60Smmo08qqltaGzpNNo0zfHNwnK2o6MAasX4pRoGRA3XxflMVmHGb6gDUf8AQKe1K40dBZPGa9NCXEfU09TQ0014nhiGLDnr686VEVEtDOacpomGpth0yoB6n1oLCYcyGYQOQ60ezUczrsyeRl5alC7HYaDmGxoBhTu4dNaXOgomhE2l0wOKlFXG1U7YAquLYyssyuieHULrzq7NGu9Us1cWpiWjLVOntk3eavVhbTOfrOw6Dr51ThgJLHZRP7ChMVfLtJqqeg8cbZ3+rauoeuoNmngjZ8V4ebha4mrTqOvfz/akTBlMEFSOREfandjGspkMQIE8iCOn71G9iWf6iGHKRP6VVY99ovD5bhcaW0LExJ2M0Xh1La7DrR1tEOoVfQTUmY9NOQ/WhWN/LGV5k6+1CvE8UlXtoCF0zNsW127Lptz+1NPhCC5J5KY8zSTE4QoxIByn7fw1dw2+UOlRzplTl5Q032H8UkNH86VErltqnMnOe2hC/Yk+oq92DeI6mI7etQEyZ1P89qKZ+RF5NzxRVl0oW5YU6xrTJhA2/ag77gKWNGJBrPD0LFn+kfhGmY9JGw6x2pkce6rCQi8lQBR7Clq38wXyn7n9qZ4q14EI2P5/wUmqbZvxY5mU2u2ULiEuHLeUEnQOAM6nkZ/EP6T9qW4rCMjlDuOmxG4I7EEH1q9012pjjvELbHU/LAPozAfaPajhv0K8iJWqkzxtGrbWH1ph8rmBXnajMmjrawKnFeLUxUCJCatDaTVAmvJ0qELbgmhGtKNlE+VXkmqiahNsrIIqMmrGqtmqwSq600Gw1om5QrtVgsi1eBq8DV4TUBbPc3OvS9VzXVCF1xvAO5JPpt+tBmrxqIqsrQV7NWFriQrqnk7GuqtDeaPpH/5G4Lbw2JBtZgLsuVJBCnNqE0kCdYJMcoGlZnDGurqY/Zin/ig+3/Byplcw6qqwN88+gIFdXVRZRdtggk7/APdevYWdp8+w0rq6oQGbnUbddXVRZbcpTxIeA+ddXVC0L7Z8I7MQPLQ/mTTfAY5x4NCvQia6upPyzov/AKkdinJaOVF3xoPID0ifzJrq6mSZMvpAlQFdXUQk7nXGurqhDq4V1dUISJqptq6uqFnhodq6uqwWUXKGeurqsFlNemurqgJ4a8FdXVCHi0w4BghfxKWHLBWIBKxm9JBH2rq6iLk/R2G+GcKiKi2UhVCidTAECTzOle11dViNn//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23593" y="-130704"/>
            <a:ext cx="6947127" cy="3488266"/>
          </a:xfrm>
        </p:spPr>
        <p:txBody>
          <a:bodyPr/>
          <a:lstStyle/>
          <a:p>
            <a:pPr algn="ctr"/>
            <a:r>
              <a:rPr lang="az-Latn-AZ" dirty="0"/>
              <a:t>Rezistent arterial hipertenziya</a:t>
            </a:r>
            <a:endParaRPr lang="en-US" dirty="0"/>
          </a:p>
        </p:txBody>
      </p:sp>
      <p:sp>
        <p:nvSpPr>
          <p:cNvPr id="3" name="Subtitle 2"/>
          <p:cNvSpPr>
            <a:spLocks noGrp="1"/>
          </p:cNvSpPr>
          <p:nvPr>
            <p:ph type="subTitle" idx="1"/>
          </p:nvPr>
        </p:nvSpPr>
        <p:spPr>
          <a:xfrm>
            <a:off x="2567608" y="4293096"/>
            <a:ext cx="6400800" cy="1752600"/>
          </a:xfrm>
        </p:spPr>
        <p:txBody>
          <a:bodyPr/>
          <a:lstStyle/>
          <a:p>
            <a:r>
              <a:rPr lang="en-US" sz="2400" dirty="0">
                <a:solidFill>
                  <a:srgbClr val="002060"/>
                </a:solidFill>
              </a:rPr>
              <a:t>M</a:t>
            </a:r>
            <a:r>
              <a:rPr lang="az-Latn-AZ" sz="2400" dirty="0">
                <a:solidFill>
                  <a:srgbClr val="002060"/>
                </a:solidFill>
              </a:rPr>
              <a:t>əruzəçi: Aysel Təhməzova</a:t>
            </a:r>
          </a:p>
          <a:p>
            <a:endParaRPr lang="az-Latn-AZ" dirty="0">
              <a:solidFill>
                <a:schemeClr val="accent5">
                  <a:lumMod val="50000"/>
                </a:schemeClr>
              </a:solidFill>
            </a:endParaRPr>
          </a:p>
        </p:txBody>
      </p:sp>
    </p:spTree>
    <p:extLst>
      <p:ext uri="{BB962C8B-B14F-4D97-AF65-F5344CB8AC3E}">
        <p14:creationId xmlns:p14="http://schemas.microsoft.com/office/powerpoint/2010/main" val="189784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52A4DE-15C3-46C0-BDED-C43FCE8B8CC1}"/>
              </a:ext>
            </a:extLst>
          </p:cNvPr>
          <p:cNvSpPr>
            <a:spLocks noGrp="1"/>
          </p:cNvSpPr>
          <p:nvPr>
            <p:ph idx="1"/>
          </p:nvPr>
        </p:nvSpPr>
        <p:spPr>
          <a:xfrm>
            <a:off x="2135560" y="1124745"/>
            <a:ext cx="8229600" cy="4813995"/>
          </a:xfrm>
        </p:spPr>
        <p:txBody>
          <a:bodyPr>
            <a:normAutofit fontScale="85000" lnSpcReduction="20000"/>
          </a:bodyPr>
          <a:lstStyle/>
          <a:p>
            <a:pPr>
              <a:buFont typeface="Wingdings" panose="05000000000000000000" pitchFamily="2" charset="2"/>
              <a:buChar char="Ø"/>
            </a:pPr>
            <a:r>
              <a:rPr lang="az-Latn-AZ" dirty="0"/>
              <a:t>Aort qapaq protezləşməsindən sonra qapaq disfunksiyası olmamasına rəğmən ağır sol mədəcik hipertrofiyası mövcudluğu və kifayət qədər reqressiyanın olmaması əlavə klinik dəyərləndirilmə üçün səbəb oldu. </a:t>
            </a:r>
          </a:p>
          <a:p>
            <a:pPr marL="0" indent="0">
              <a:buNone/>
            </a:pPr>
            <a:endParaRPr lang="az-Latn-AZ" dirty="0"/>
          </a:p>
          <a:p>
            <a:pPr>
              <a:buFont typeface="Wingdings" panose="05000000000000000000" pitchFamily="2" charset="2"/>
              <a:buChar char="Ø"/>
            </a:pPr>
            <a:r>
              <a:rPr lang="az-Latn-AZ" dirty="0"/>
              <a:t>Xəstənin keçmişi ilə maraqlandıqda təzyiqlə əlaqədar məqamlar üzə çıxdı. Pasient müayinə üçün gözləyərkən belə </a:t>
            </a:r>
            <a:r>
              <a:rPr lang="en-US" dirty="0"/>
              <a:t>“</a:t>
            </a:r>
            <a:r>
              <a:rPr lang="az-Latn-AZ" dirty="0"/>
              <a:t>feoxromasitoma</a:t>
            </a:r>
            <a:r>
              <a:rPr lang="en-US" dirty="0"/>
              <a:t>”</a:t>
            </a:r>
            <a:r>
              <a:rPr lang="az-Latn-AZ" dirty="0"/>
              <a:t> düşündürəcək yöndə şikayətləri olur.</a:t>
            </a:r>
          </a:p>
          <a:p>
            <a:pPr marL="0" indent="0">
              <a:buNone/>
            </a:pPr>
            <a:endParaRPr lang="az-Latn-AZ" dirty="0"/>
          </a:p>
          <a:p>
            <a:pPr>
              <a:buFont typeface="Wingdings" panose="05000000000000000000" pitchFamily="2" charset="2"/>
              <a:buChar char="Ø"/>
            </a:pPr>
            <a:r>
              <a:rPr lang="az-Latn-AZ" dirty="0"/>
              <a:t>Pasient böyrəkdə böyük ölçülü kista aşkarlandığını bildirir, lakin o dönəmdə əhəmiyyət verilmir.</a:t>
            </a:r>
          </a:p>
          <a:p>
            <a:pPr marL="0" indent="0">
              <a:buNone/>
            </a:pPr>
            <a:endParaRPr lang="az-Latn-AZ" dirty="0"/>
          </a:p>
          <a:p>
            <a:pPr>
              <a:buFont typeface="Wingdings" panose="05000000000000000000" pitchFamily="2" charset="2"/>
              <a:buChar char="Ø"/>
            </a:pPr>
            <a:r>
              <a:rPr lang="az-Latn-AZ" dirty="0"/>
              <a:t>Sutkalıq təzyiq Holter müayinəsi və bu anamnezi nəzərə alaraq abdominal KT müayinəsi aparıldı.</a:t>
            </a:r>
          </a:p>
          <a:p>
            <a:pPr marL="0" indent="0">
              <a:buNone/>
            </a:pPr>
            <a:endParaRPr lang="en-US" dirty="0"/>
          </a:p>
        </p:txBody>
      </p:sp>
    </p:spTree>
    <p:extLst>
      <p:ext uri="{BB962C8B-B14F-4D97-AF65-F5344CB8AC3E}">
        <p14:creationId xmlns:p14="http://schemas.microsoft.com/office/powerpoint/2010/main" val="17426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802" y="-243408"/>
            <a:ext cx="7704667" cy="1981200"/>
          </a:xfrm>
        </p:spPr>
        <p:txBody>
          <a:bodyPr/>
          <a:lstStyle/>
          <a:p>
            <a:r>
              <a:rPr lang="az-Latn-AZ" dirty="0"/>
              <a:t>        </a:t>
            </a:r>
            <a:r>
              <a:rPr lang="en-US" dirty="0"/>
              <a:t> </a:t>
            </a:r>
            <a:r>
              <a:rPr lang="az-Latn-AZ" dirty="0"/>
              <a:t>Sutkalıq təzyiq Holter: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4824" y="1340768"/>
            <a:ext cx="7467600" cy="4876800"/>
          </a:xfrm>
        </p:spPr>
      </p:pic>
    </p:spTree>
    <p:extLst>
      <p:ext uri="{BB962C8B-B14F-4D97-AF65-F5344CB8AC3E}">
        <p14:creationId xmlns:p14="http://schemas.microsoft.com/office/powerpoint/2010/main" val="227399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z-Latn-AZ" dirty="0"/>
              <a:t>                          </a:t>
            </a:r>
            <a:r>
              <a:rPr lang="en-US" dirty="0"/>
              <a:t>Abdominal KT</a:t>
            </a:r>
          </a:p>
        </p:txBody>
      </p:sp>
      <p:sp>
        <p:nvSpPr>
          <p:cNvPr id="5" name="Content Placeholder 4"/>
          <p:cNvSpPr>
            <a:spLocks noGrp="1"/>
          </p:cNvSpPr>
          <p:nvPr>
            <p:ph sz="half" idx="1"/>
          </p:nvPr>
        </p:nvSpPr>
        <p:spPr/>
        <p:txBody>
          <a:bodyPr>
            <a:normAutofit/>
          </a:bodyPr>
          <a:lstStyle/>
          <a:p>
            <a:r>
              <a:rPr lang="en-US" dirty="0" err="1"/>
              <a:t>Aprel</a:t>
            </a:r>
            <a:r>
              <a:rPr lang="en-US" dirty="0"/>
              <a:t> 2022</a:t>
            </a:r>
            <a:r>
              <a:rPr lang="az-Latn-AZ" dirty="0"/>
              <a:t>: Sol </a:t>
            </a:r>
            <a:r>
              <a:rPr lang="az-Latn-AZ" dirty="0">
                <a:solidFill>
                  <a:srgbClr val="0070C0"/>
                </a:solidFill>
              </a:rPr>
              <a:t>böyrəküstü vəzdə 173x163x110 mm ölçülü kista </a:t>
            </a:r>
            <a:r>
              <a:rPr lang="az-Latn-AZ" dirty="0"/>
              <a:t>aşkarlandı.</a:t>
            </a:r>
          </a:p>
          <a:p>
            <a:r>
              <a:rPr lang="az-Latn-AZ" dirty="0"/>
              <a:t>Hər iki böyrəkdə 8-10 mm kistalar aşkar edildi.</a:t>
            </a:r>
          </a:p>
          <a:p>
            <a:r>
              <a:rPr lang="az-Latn-AZ" dirty="0"/>
              <a:t>Sol renal arteriyada orta dərəcəli (30-40%) darlıq müəyyən edildi. Darlığın sol böyrəküstü vəzdəki törəmənin kütlə təsirinə bağlı olduğu vurğulandı.</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53150" y="2083012"/>
            <a:ext cx="3886200" cy="3836564"/>
          </a:xfrm>
        </p:spPr>
      </p:pic>
    </p:spTree>
    <p:extLst>
      <p:ext uri="{BB962C8B-B14F-4D97-AF65-F5344CB8AC3E}">
        <p14:creationId xmlns:p14="http://schemas.microsoft.com/office/powerpoint/2010/main" val="66760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dirty="0"/>
              <a:t>                         Abdominal KT</a:t>
            </a:r>
            <a:endParaRPr lang="en-GB" dirty="0"/>
          </a:p>
        </p:txBody>
      </p:sp>
      <p:pic>
        <p:nvPicPr>
          <p:cNvPr id="5" name="Content Placeholder 4"/>
          <p:cNvPicPr>
            <a:picLocks noGrp="1"/>
          </p:cNvPicPr>
          <p:nvPr>
            <p:ph sz="half" idx="1"/>
          </p:nvPr>
        </p:nvPicPr>
        <p:blipFill rotWithShape="1">
          <a:blip r:embed="rId2" cstate="print">
            <a:extLst>
              <a:ext uri="{28A0092B-C50C-407E-A947-70E740481C1C}">
                <a14:useLocalDpi xmlns:a14="http://schemas.microsoft.com/office/drawing/2010/main" val="0"/>
              </a:ext>
            </a:extLst>
          </a:blip>
          <a:srcRect l="-1" t="4299" r="-384"/>
          <a:stretch/>
        </p:blipFill>
        <p:spPr bwMode="auto">
          <a:xfrm>
            <a:off x="2423592" y="2060849"/>
            <a:ext cx="3600400" cy="3281297"/>
          </a:xfrm>
          <a:prstGeom prst="rect">
            <a:avLst/>
          </a:prstGeom>
          <a:noFill/>
          <a:ln>
            <a:noFill/>
          </a:ln>
        </p:spPr>
      </p:pic>
      <p:pic>
        <p:nvPicPr>
          <p:cNvPr id="6" name="Content Placeholder 5"/>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2060847"/>
            <a:ext cx="3384376" cy="3281298"/>
          </a:xfrm>
          <a:prstGeom prst="rect">
            <a:avLst/>
          </a:prstGeom>
          <a:noFill/>
          <a:ln>
            <a:noFill/>
          </a:ln>
        </p:spPr>
      </p:pic>
    </p:spTree>
    <p:extLst>
      <p:ext uri="{BB962C8B-B14F-4D97-AF65-F5344CB8AC3E}">
        <p14:creationId xmlns:p14="http://schemas.microsoft.com/office/powerpoint/2010/main" val="21800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9B550A9-4BF4-4931-9F73-FDE6F6B79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3712" y="1268760"/>
            <a:ext cx="5328592" cy="4680520"/>
          </a:xfrm>
        </p:spPr>
      </p:pic>
    </p:spTree>
    <p:extLst>
      <p:ext uri="{BB962C8B-B14F-4D97-AF65-F5344CB8AC3E}">
        <p14:creationId xmlns:p14="http://schemas.microsoft.com/office/powerpoint/2010/main" val="3707512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1124744"/>
            <a:ext cx="8229600" cy="4525963"/>
          </a:xfrm>
        </p:spPr>
        <p:txBody>
          <a:bodyPr>
            <a:normAutofit/>
          </a:bodyPr>
          <a:lstStyle/>
          <a:p>
            <a:r>
              <a:rPr lang="az-Latn-AZ" dirty="0"/>
              <a:t>Endokrinoloq nəzarəti altında böyrəküstü vəz hormonları dəyərləndirildi, hormonal olaraq aktiv olmadığına qərar verildi.</a:t>
            </a:r>
          </a:p>
          <a:p>
            <a:pPr marL="0" indent="0">
              <a:buNone/>
            </a:pPr>
            <a:endParaRPr lang="az-Latn-AZ" dirty="0"/>
          </a:p>
          <a:p>
            <a:r>
              <a:rPr lang="en-US" dirty="0"/>
              <a:t>“</a:t>
            </a:r>
            <a:r>
              <a:rPr lang="az-Latn-AZ" dirty="0"/>
              <a:t>Böyrəküstü vəz kistasının çıxarılması</a:t>
            </a:r>
            <a:r>
              <a:rPr lang="en-US" dirty="0"/>
              <a:t>”</a:t>
            </a:r>
            <a:r>
              <a:rPr lang="az-Latn-AZ" dirty="0"/>
              <a:t> əməliyyatı icra olundu. </a:t>
            </a:r>
          </a:p>
          <a:p>
            <a:pPr marL="0" indent="0">
              <a:buNone/>
            </a:pPr>
            <a:endParaRPr lang="az-Latn-AZ" dirty="0"/>
          </a:p>
          <a:p>
            <a:r>
              <a:rPr lang="az-Latn-AZ" dirty="0"/>
              <a:t>Təqib zamanı xəstənin arterial təzyiq dəyərlərində stabillik əldə edildi,  antihipertenziv müalicə olaraq Kronik plus 16/12.5 mg yarım tablet təyin olundu. </a:t>
            </a:r>
          </a:p>
          <a:p>
            <a:pPr marL="0" indent="0">
              <a:buNone/>
            </a:pPr>
            <a:endParaRPr lang="en-US" dirty="0"/>
          </a:p>
        </p:txBody>
      </p:sp>
    </p:spTree>
    <p:extLst>
      <p:ext uri="{BB962C8B-B14F-4D97-AF65-F5344CB8AC3E}">
        <p14:creationId xmlns:p14="http://schemas.microsoft.com/office/powerpoint/2010/main" val="446676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0" y="548681"/>
            <a:ext cx="7772400" cy="1470025"/>
          </a:xfrm>
        </p:spPr>
        <p:txBody>
          <a:bodyPr>
            <a:normAutofit/>
          </a:bodyPr>
          <a:lstStyle/>
          <a:p>
            <a:pPr algn="ctr"/>
            <a:r>
              <a:rPr lang="az-Latn-AZ" sz="4000" dirty="0"/>
              <a:t>           Ədəbiyyat</a:t>
            </a:r>
            <a:endParaRPr lang="en-GB" sz="4000" dirty="0"/>
          </a:p>
        </p:txBody>
      </p:sp>
      <p:sp>
        <p:nvSpPr>
          <p:cNvPr id="3" name="Subtitle 2"/>
          <p:cNvSpPr>
            <a:spLocks noGrp="1"/>
          </p:cNvSpPr>
          <p:nvPr>
            <p:ph type="subTitle" idx="1"/>
          </p:nvPr>
        </p:nvSpPr>
        <p:spPr>
          <a:xfrm>
            <a:off x="2711624" y="2420888"/>
            <a:ext cx="6400800" cy="3024336"/>
          </a:xfrm>
        </p:spPr>
        <p:txBody>
          <a:bodyPr>
            <a:noAutofit/>
          </a:bodyPr>
          <a:lstStyle/>
          <a:p>
            <a:r>
              <a:rPr lang="az-Latn-AZ" sz="2000" dirty="0"/>
              <a:t>     </a:t>
            </a:r>
            <a:r>
              <a:rPr lang="en-GB" sz="2000" dirty="0"/>
              <a:t>1. </a:t>
            </a:r>
            <a:r>
              <a:rPr lang="az-Latn-AZ" sz="2000" dirty="0"/>
              <a:t> </a:t>
            </a:r>
            <a:r>
              <a:rPr lang="en-GB" sz="2000" dirty="0" err="1"/>
              <a:t>Abeshous</a:t>
            </a:r>
            <a:r>
              <a:rPr lang="en-GB" sz="2000" dirty="0"/>
              <a:t> GA, Goldstein RB, </a:t>
            </a:r>
            <a:r>
              <a:rPr lang="en-GB" sz="2000" dirty="0" err="1"/>
              <a:t>Abesous</a:t>
            </a:r>
            <a:r>
              <a:rPr lang="en-GB" sz="2000" dirty="0"/>
              <a:t> BS. Adrenal cysts: Review of the literature and report of three cases. </a:t>
            </a:r>
            <a:r>
              <a:rPr lang="en-GB" sz="2000" i="1" dirty="0"/>
              <a:t>Urol. </a:t>
            </a:r>
            <a:r>
              <a:rPr lang="en-GB" sz="2000" dirty="0"/>
              <a:t>1959;81:711. [</a:t>
            </a:r>
            <a:r>
              <a:rPr lang="en-GB" sz="2000" u="sng" dirty="0">
                <a:hlinkClick r:id="rId2"/>
              </a:rPr>
              <a:t>PubMed</a:t>
            </a:r>
            <a:r>
              <a:rPr lang="en-GB" sz="2000" dirty="0"/>
              <a:t>] [</a:t>
            </a:r>
            <a:r>
              <a:rPr lang="en-GB" sz="2000" u="sng" dirty="0">
                <a:hlinkClick r:id="rId3"/>
              </a:rPr>
              <a:t>Google Scholar</a:t>
            </a:r>
            <a:r>
              <a:rPr lang="en-GB" sz="2000" dirty="0"/>
              <a:t>]</a:t>
            </a:r>
            <a:r>
              <a:rPr lang="az-Latn-AZ" sz="2000" dirty="0"/>
              <a:t> </a:t>
            </a:r>
          </a:p>
          <a:p>
            <a:endParaRPr lang="az-Latn-AZ" sz="2000" dirty="0"/>
          </a:p>
          <a:p>
            <a:r>
              <a:rPr lang="az-Latn-AZ" sz="2000" dirty="0"/>
              <a:t>     </a:t>
            </a:r>
            <a:r>
              <a:rPr lang="en-GB" sz="2000" dirty="0"/>
              <a:t>2. </a:t>
            </a:r>
            <a:r>
              <a:rPr lang="az-Latn-AZ" sz="2000" dirty="0"/>
              <a:t> </a:t>
            </a:r>
            <a:r>
              <a:rPr lang="en-GB" sz="2000" dirty="0"/>
              <a:t>Ellis FM, Dawe CH, </a:t>
            </a:r>
            <a:r>
              <a:rPr lang="en-GB" sz="2000" dirty="0" err="1"/>
              <a:t>Ciagett</a:t>
            </a:r>
            <a:r>
              <a:rPr lang="en-GB" sz="2000" dirty="0"/>
              <a:t> OT. Cysts of the </a:t>
            </a:r>
            <a:r>
              <a:rPr lang="en-GB" sz="2000" dirty="0" err="1"/>
              <a:t>adenal</a:t>
            </a:r>
            <a:r>
              <a:rPr lang="en-GB" sz="2000" dirty="0"/>
              <a:t> glands. </a:t>
            </a:r>
            <a:r>
              <a:rPr lang="en-GB" sz="2000" i="1" dirty="0"/>
              <a:t>Ann Surg. </a:t>
            </a:r>
            <a:r>
              <a:rPr lang="en-GB" sz="2000" dirty="0"/>
              <a:t>1952;136:217. [</a:t>
            </a:r>
            <a:r>
              <a:rPr lang="en-GB" sz="2000" u="sng" dirty="0">
                <a:hlinkClick r:id="rId4"/>
              </a:rPr>
              <a:t>PMC free article</a:t>
            </a:r>
            <a:r>
              <a:rPr lang="en-GB" sz="2000" dirty="0"/>
              <a:t>] [</a:t>
            </a:r>
            <a:r>
              <a:rPr lang="en-GB" sz="2000" u="sng" dirty="0">
                <a:hlinkClick r:id="rId5"/>
              </a:rPr>
              <a:t>PubMed</a:t>
            </a:r>
            <a:r>
              <a:rPr lang="en-GB" sz="2000" dirty="0"/>
              <a:t>] [</a:t>
            </a:r>
            <a:r>
              <a:rPr lang="en-GB" sz="2000" u="sng" dirty="0">
                <a:hlinkClick r:id="rId6"/>
              </a:rPr>
              <a:t>Google Scholar</a:t>
            </a:r>
            <a:r>
              <a:rPr lang="en-GB" sz="2000" dirty="0"/>
              <a:t>]</a:t>
            </a:r>
          </a:p>
          <a:p>
            <a:endParaRPr lang="en-GB" sz="2000" dirty="0"/>
          </a:p>
          <a:p>
            <a:r>
              <a:rPr lang="en-GB" sz="2000" dirty="0"/>
              <a:t>3.  Rao A, </a:t>
            </a:r>
            <a:r>
              <a:rPr lang="en-GB" sz="2000" dirty="0" err="1"/>
              <a:t>Majmudar</a:t>
            </a:r>
            <a:r>
              <a:rPr lang="en-GB" sz="2000" dirty="0"/>
              <a:t> B, Bumpers H. Giant adrenal pseudocyst. </a:t>
            </a:r>
            <a:r>
              <a:rPr lang="en-GB" sz="2000" dirty="0" err="1"/>
              <a:t>Surg</a:t>
            </a:r>
            <a:r>
              <a:rPr lang="en-GB" sz="2000" dirty="0"/>
              <a:t> Rounds 2007.</a:t>
            </a:r>
          </a:p>
          <a:p>
            <a:endParaRPr lang="en-GB" sz="2000" dirty="0"/>
          </a:p>
        </p:txBody>
      </p:sp>
    </p:spTree>
    <p:extLst>
      <p:ext uri="{BB962C8B-B14F-4D97-AF65-F5344CB8AC3E}">
        <p14:creationId xmlns:p14="http://schemas.microsoft.com/office/powerpoint/2010/main" val="267844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064" y="476672"/>
            <a:ext cx="8229600" cy="1143000"/>
          </a:xfrm>
        </p:spPr>
        <p:txBody>
          <a:bodyPr/>
          <a:lstStyle/>
          <a:p>
            <a:r>
              <a:rPr lang="az-Latn-AZ" dirty="0"/>
              <a:t>              Öyrədici məqamlar:</a:t>
            </a:r>
            <a:endParaRPr lang="en-US" dirty="0"/>
          </a:p>
        </p:txBody>
      </p:sp>
      <p:sp>
        <p:nvSpPr>
          <p:cNvPr id="3" name="Content Placeholder 2"/>
          <p:cNvSpPr>
            <a:spLocks noGrp="1"/>
          </p:cNvSpPr>
          <p:nvPr>
            <p:ph idx="1"/>
          </p:nvPr>
        </p:nvSpPr>
        <p:spPr>
          <a:xfrm>
            <a:off x="2351584" y="1700809"/>
            <a:ext cx="8229600" cy="4785395"/>
          </a:xfrm>
        </p:spPr>
        <p:txBody>
          <a:bodyPr>
            <a:normAutofit/>
          </a:bodyPr>
          <a:lstStyle/>
          <a:p>
            <a:pPr marL="514350" indent="-514350">
              <a:buFont typeface="+mj-lt"/>
              <a:buAutoNum type="arabicPeriod"/>
            </a:pPr>
            <a:r>
              <a:rPr lang="az-Latn-AZ" sz="2000" dirty="0"/>
              <a:t>Xəstənin dördlü antihipertenziv müalicəyə rəğmən əhəmiyyətli sol mədəcik hipertrofiyasının olması və hipertrofiyanın geriləməməsi rezistent hipertenziyanı düşündürdü. Xəstənin AVR əməliyyatı səbəbilə davamlı Varfarin qəbul etmə məruziyyəti və hədəf İNR dəyərini nəzərə alsaq nəzarətsiz arterial təzyiq yüksəlmələrinin intrakranial qanaxma baxımından yüksək risk daşıdığı məlumdur.</a:t>
            </a:r>
          </a:p>
          <a:p>
            <a:pPr marL="514350" indent="-514350">
              <a:buFont typeface="+mj-lt"/>
              <a:buAutoNum type="arabicPeriod"/>
            </a:pPr>
            <a:r>
              <a:rPr lang="az-Latn-AZ" sz="2000" dirty="0"/>
              <a:t>Bu pasientdə diaqnoza gətirib çıxaran əsas məqam ətraflı anamnez toplanması idi. Klinik dəyərləndirmə və ətraflı anamnez xüsusilə bu tip pasientlərin düzgün dəyərləndirilməsi üçün vacibdi.</a:t>
            </a:r>
          </a:p>
          <a:p>
            <a:pPr marL="514350" indent="-514350">
              <a:buFont typeface="+mj-lt"/>
              <a:buAutoNum type="arabicPeriod"/>
            </a:pPr>
            <a:r>
              <a:rPr lang="az-Latn-AZ" sz="2000" dirty="0"/>
              <a:t>Böyrəküstü vəzi kistaları sıx rast gəlinsə də böyük ölçülü kistalar nadir rastlanır. Böyük ölçülü sürrenal kistalar hormonal aktivlik olmasa da mexaniki təsirlərlə rezistent hipertenziyanın bir səbəbi kimi qarşımıza çıxa bilər.</a:t>
            </a:r>
          </a:p>
          <a:p>
            <a:pPr marL="514350" indent="-514350">
              <a:buFont typeface="+mj-lt"/>
              <a:buAutoNum type="arabicPeriod"/>
            </a:pPr>
            <a:endParaRPr lang="en-US" sz="2000" dirty="0"/>
          </a:p>
        </p:txBody>
      </p:sp>
    </p:spTree>
    <p:extLst>
      <p:ext uri="{BB962C8B-B14F-4D97-AF65-F5344CB8AC3E}">
        <p14:creationId xmlns:p14="http://schemas.microsoft.com/office/powerpoint/2010/main" val="426697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1584" y="1124745"/>
            <a:ext cx="7772400" cy="1470025"/>
          </a:xfrm>
        </p:spPr>
        <p:txBody>
          <a:bodyPr>
            <a:normAutofit fontScale="90000"/>
          </a:bodyPr>
          <a:lstStyle/>
          <a:p>
            <a:pPr algn="ctr"/>
            <a:r>
              <a:rPr lang="az-Latn-AZ" dirty="0">
                <a:effectLst>
                  <a:outerShdw blurRad="50800" dist="38100" dir="2700000" algn="tl" rotWithShape="0">
                    <a:prstClr val="black">
                      <a:alpha val="40000"/>
                    </a:prstClr>
                  </a:outerShdw>
                </a:effectLst>
              </a:rPr>
              <a:t>Rezistent arterial hipertenziya nədir?</a:t>
            </a:r>
            <a:endParaRPr lang="en-GB" dirty="0">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2781400" y="3356992"/>
            <a:ext cx="6912768" cy="2232248"/>
          </a:xfrm>
        </p:spPr>
        <p:txBody>
          <a:bodyPr>
            <a:normAutofit/>
          </a:bodyPr>
          <a:lstStyle/>
          <a:p>
            <a:pPr algn="l"/>
            <a:r>
              <a:rPr lang="az-Latn-AZ" dirty="0">
                <a:solidFill>
                  <a:schemeClr val="tx1"/>
                </a:solidFill>
              </a:rPr>
              <a:t>Rezistent hipertenziya hər biri tolerə ediləbilən maksimal və ya optimal dozda alınmaqla və biri diuretik olmaqla 3 fərqli sinifdən antihipertenziv müalicəyə rəğmən kontrola alına bilməyən hipertenziyadır.</a:t>
            </a:r>
          </a:p>
        </p:txBody>
      </p:sp>
    </p:spTree>
    <p:extLst>
      <p:ext uri="{BB962C8B-B14F-4D97-AF65-F5344CB8AC3E}">
        <p14:creationId xmlns:p14="http://schemas.microsoft.com/office/powerpoint/2010/main" val="200551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5560" y="836713"/>
            <a:ext cx="8229600" cy="5135563"/>
          </a:xfrm>
        </p:spPr>
        <p:txBody>
          <a:bodyPr>
            <a:normAutofit fontScale="77500" lnSpcReduction="20000"/>
          </a:bodyPr>
          <a:lstStyle/>
          <a:p>
            <a:pPr marL="0" indent="0">
              <a:buNone/>
            </a:pPr>
            <a:r>
              <a:rPr lang="az-Latn-AZ" dirty="0"/>
              <a:t>                                               </a:t>
            </a:r>
            <a:r>
              <a:rPr lang="az-Latn-AZ" sz="3600" dirty="0"/>
              <a:t>Klinik hal</a:t>
            </a:r>
          </a:p>
          <a:p>
            <a:endParaRPr lang="az-Latn-AZ" dirty="0"/>
          </a:p>
          <a:p>
            <a:pPr marL="0" indent="0">
              <a:buNone/>
            </a:pPr>
            <a:endParaRPr lang="az-Latn-AZ" dirty="0"/>
          </a:p>
          <a:p>
            <a:r>
              <a:rPr lang="az-Latn-AZ" dirty="0"/>
              <a:t>57 yaşlı kişi xəstə,</a:t>
            </a:r>
          </a:p>
          <a:p>
            <a:r>
              <a:rPr lang="az-Latn-AZ" dirty="0"/>
              <a:t>9 il öncə (NYHA sinif II-III) ciddi aortal stenoz səbəbilə aort qapaq protezləşməsi əməliyyatı icra olunub.</a:t>
            </a:r>
          </a:p>
          <a:p>
            <a:r>
              <a:rPr lang="az-Latn-AZ" dirty="0"/>
              <a:t>Həmin ildə KAQ-normal.</a:t>
            </a:r>
          </a:p>
          <a:p>
            <a:r>
              <a:rPr lang="az-Latn-AZ" dirty="0"/>
              <a:t>EKQ: sinus ritmi, Hiss dəstəsinin sol ayaqcığının natamam blokadası.</a:t>
            </a:r>
          </a:p>
          <a:p>
            <a:r>
              <a:rPr lang="az-Latn-AZ" dirty="0"/>
              <a:t>Exo-KQ: LVEF-55%, sol mədəciyin və qulaqcığın dilatasiyası, ciddi konsentrik hipertrofiya, ciddi AS, MÇ I, AÇ II.</a:t>
            </a:r>
          </a:p>
          <a:p>
            <a:r>
              <a:rPr lang="az-Latn-AZ" dirty="0"/>
              <a:t>Əməliyyat öncəsi dəyərləndirmədə arterial təzyiq dəyəri 200/115 mmHg.</a:t>
            </a:r>
          </a:p>
          <a:p>
            <a:r>
              <a:rPr lang="az-Latn-AZ" dirty="0"/>
              <a:t>Anamnestik olaraq 35 yaşlarından ciddi təzyiq yüksəlmələri olduğunu qeyd edir.</a:t>
            </a:r>
          </a:p>
          <a:p>
            <a:pPr marL="0" indent="0">
              <a:buNone/>
            </a:pPr>
            <a:endParaRPr lang="az-Latn-AZ" dirty="0"/>
          </a:p>
          <a:p>
            <a:endParaRPr lang="en-US" dirty="0"/>
          </a:p>
        </p:txBody>
      </p:sp>
    </p:spTree>
    <p:extLst>
      <p:ext uri="{BB962C8B-B14F-4D97-AF65-F5344CB8AC3E}">
        <p14:creationId xmlns:p14="http://schemas.microsoft.com/office/powerpoint/2010/main" val="280953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AF3FA-368A-4182-863D-6F6C2D4A1CC2}"/>
              </a:ext>
            </a:extLst>
          </p:cNvPr>
          <p:cNvSpPr>
            <a:spLocks noGrp="1"/>
          </p:cNvSpPr>
          <p:nvPr>
            <p:ph idx="1"/>
          </p:nvPr>
        </p:nvSpPr>
        <p:spPr>
          <a:xfrm>
            <a:off x="2495601" y="1844824"/>
            <a:ext cx="7704667" cy="3332816"/>
          </a:xfrm>
        </p:spPr>
        <p:txBody>
          <a:bodyPr>
            <a:normAutofit fontScale="92500" lnSpcReduction="20000"/>
          </a:bodyPr>
          <a:lstStyle/>
          <a:p>
            <a:r>
              <a:rPr lang="en-US" dirty="0"/>
              <a:t>X</a:t>
            </a:r>
            <a:r>
              <a:rPr lang="az-Latn-AZ" dirty="0"/>
              <a:t>əstənin bizə göndərilmə səbəbi aort qapaq üzərində qan axımının sürətininin yüksək olması və protez qapaq dəyərləndirilməsi üçün TEE müayinəsi idi.</a:t>
            </a:r>
          </a:p>
          <a:p>
            <a:endParaRPr lang="az-Latn-AZ" dirty="0"/>
          </a:p>
          <a:p>
            <a:r>
              <a:rPr lang="az-Latn-AZ" dirty="0"/>
              <a:t>TEE müayinəsində Aort Vmax 3.2 m/s, aort qapaq doppler axımının forması- üçbucaq şəkilli, akselerasiya müddəti və dimensionless indeks nəzərə alınmaqla daha çox </a:t>
            </a:r>
            <a:r>
              <a:rPr lang="en-US" dirty="0"/>
              <a:t>“</a:t>
            </a:r>
            <a:r>
              <a:rPr lang="az-Latn-AZ" dirty="0"/>
              <a:t>protez-xəstə uyğunsuzluğu</a:t>
            </a:r>
            <a:r>
              <a:rPr lang="en-US" dirty="0"/>
              <a:t>”</a:t>
            </a:r>
            <a:r>
              <a:rPr lang="az-Latn-AZ" dirty="0"/>
              <a:t> ehtimalı üzərində dayandıq (müayinə zamanı arterial təzyiq 150/90mmHg).</a:t>
            </a:r>
            <a:endParaRPr lang="en-US" dirty="0"/>
          </a:p>
        </p:txBody>
      </p:sp>
    </p:spTree>
    <p:extLst>
      <p:ext uri="{BB962C8B-B14F-4D97-AF65-F5344CB8AC3E}">
        <p14:creationId xmlns:p14="http://schemas.microsoft.com/office/powerpoint/2010/main" val="342923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az-Latn-AZ" dirty="0"/>
              <a:t>                                     </a:t>
            </a:r>
            <a:r>
              <a:rPr lang="en-US" dirty="0"/>
              <a:t>EKQ:</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2161" r="814" b="2756"/>
          <a:stretch/>
        </p:blipFill>
        <p:spPr>
          <a:xfrm>
            <a:off x="3529097" y="2060848"/>
            <a:ext cx="5133806" cy="3168352"/>
          </a:xfrm>
        </p:spPr>
      </p:pic>
    </p:spTree>
    <p:extLst>
      <p:ext uri="{BB962C8B-B14F-4D97-AF65-F5344CB8AC3E}">
        <p14:creationId xmlns:p14="http://schemas.microsoft.com/office/powerpoint/2010/main" val="120154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dirty="0"/>
              <a:t>                                   Exo-KQ:</a:t>
            </a:r>
            <a:endParaRPr lang="en-US" dirty="0"/>
          </a:p>
        </p:txBody>
      </p:sp>
      <p:pic>
        <p:nvPicPr>
          <p:cNvPr id="7" name="MOVIE-0006">
            <a:hlinkClick r:id="" action="ppaction://media"/>
            <a:extLst>
              <a:ext uri="{FF2B5EF4-FFF2-40B4-BE49-F238E27FC236}">
                <a16:creationId xmlns:a16="http://schemas.microsoft.com/office/drawing/2014/main" id="{93BAE474-2AE8-494E-A56E-1BC976D2BA5D}"/>
              </a:ext>
            </a:extLst>
          </p:cNvPr>
          <p:cNvPicPr>
            <a:picLocks noGrp="1" noChangeAspect="1"/>
          </p:cNvPicPr>
          <p:nvPr>
            <p:ph sz="half" idx="1"/>
            <a:videoFile r:link="rId3"/>
            <p:extLst>
              <p:ext uri="{DAA4B4D4-6D71-4841-9C94-3DE7FCFB9230}">
                <p14:media xmlns:p14="http://schemas.microsoft.com/office/powerpoint/2010/main" r:embed="rId2"/>
              </p:ext>
            </p:extLst>
          </p:nvPr>
        </p:nvPicPr>
        <p:blipFill rotWithShape="1">
          <a:blip r:embed="rId7"/>
          <a:srcRect t="4312" r="182"/>
          <a:stretch/>
        </p:blipFill>
        <p:spPr>
          <a:xfrm>
            <a:off x="2568575" y="2492375"/>
            <a:ext cx="3579813" cy="2684463"/>
          </a:xfrm>
        </p:spPr>
      </p:pic>
      <p:pic>
        <p:nvPicPr>
          <p:cNvPr id="8" name="MOVIE-0007">
            <a:hlinkClick r:id="" action="ppaction://media"/>
            <a:extLst>
              <a:ext uri="{FF2B5EF4-FFF2-40B4-BE49-F238E27FC236}">
                <a16:creationId xmlns:a16="http://schemas.microsoft.com/office/drawing/2014/main" id="{445089F4-78AB-4775-9D34-1EDCE52B496B}"/>
              </a:ext>
            </a:extLst>
          </p:cNvPr>
          <p:cNvPicPr>
            <a:picLocks noGrp="1" noChangeAspect="1"/>
          </p:cNvPicPr>
          <p:nvPr>
            <p:ph sz="half" idx="2"/>
            <a:videoFile r:link="rId5"/>
            <p:extLst>
              <p:ext uri="{DAA4B4D4-6D71-4841-9C94-3DE7FCFB9230}">
                <p14:media xmlns:p14="http://schemas.microsoft.com/office/powerpoint/2010/main" r:embed="rId4"/>
              </p:ext>
            </p:extLst>
          </p:nvPr>
        </p:nvPicPr>
        <p:blipFill rotWithShape="1">
          <a:blip r:embed="rId8"/>
          <a:srcRect t="4655" r="234"/>
          <a:stretch/>
        </p:blipFill>
        <p:spPr>
          <a:xfrm>
            <a:off x="6538913" y="2503488"/>
            <a:ext cx="3563937" cy="2673350"/>
          </a:xfrm>
        </p:spPr>
      </p:pic>
      <p:graphicFrame>
        <p:nvGraphicFramePr>
          <p:cNvPr id="5" name="Object 4">
            <a:extLst>
              <a:ext uri="{FF2B5EF4-FFF2-40B4-BE49-F238E27FC236}">
                <a16:creationId xmlns:a16="http://schemas.microsoft.com/office/drawing/2014/main" id="{904E136A-F862-419F-871B-8FCA45075483}"/>
              </a:ext>
            </a:extLst>
          </p:cNvPr>
          <p:cNvGraphicFramePr>
            <a:graphicFrameLocks noChangeAspect="1"/>
          </p:cNvGraphicFramePr>
          <p:nvPr>
            <p:extLst>
              <p:ext uri="{D42A27DB-BD31-4B8C-83A1-F6EECF244321}">
                <p14:modId xmlns:p14="http://schemas.microsoft.com/office/powerpoint/2010/main" val="3011404500"/>
              </p:ext>
            </p:extLst>
          </p:nvPr>
        </p:nvGraphicFramePr>
        <p:xfrm>
          <a:off x="3914776" y="3965575"/>
          <a:ext cx="542925" cy="533400"/>
        </p:xfrm>
        <a:graphic>
          <a:graphicData uri="http://schemas.openxmlformats.org/presentationml/2006/ole">
            <mc:AlternateContent xmlns:mc="http://schemas.openxmlformats.org/markup-compatibility/2006">
              <mc:Choice xmlns:v="urn:schemas-microsoft-com:vml" Requires="v">
                <p:oleObj spid="_x0000_s1060" name="Packager Shell Object" showAsIcon="1" r:id="rId9" imgW="542520" imgH="532800" progId="Package">
                  <p:embed/>
                </p:oleObj>
              </mc:Choice>
              <mc:Fallback>
                <p:oleObj name="Packager Shell Object" showAsIcon="1" r:id="rId9" imgW="542520" imgH="532800" progId="Package">
                  <p:embed/>
                  <p:pic>
                    <p:nvPicPr>
                      <p:cNvPr id="0" name=""/>
                      <p:cNvPicPr/>
                      <p:nvPr/>
                    </p:nvPicPr>
                    <p:blipFill>
                      <a:blip r:embed="rId10"/>
                      <a:stretch>
                        <a:fillRect/>
                      </a:stretch>
                    </p:blipFill>
                    <p:spPr>
                      <a:xfrm>
                        <a:off x="3914776" y="3965575"/>
                        <a:ext cx="542925" cy="533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B4DE7E5-E6C8-4042-AD6F-B38F7777B384}"/>
              </a:ext>
            </a:extLst>
          </p:cNvPr>
          <p:cNvGraphicFramePr>
            <a:graphicFrameLocks noChangeAspect="1"/>
          </p:cNvGraphicFramePr>
          <p:nvPr>
            <p:extLst>
              <p:ext uri="{D42A27DB-BD31-4B8C-83A1-F6EECF244321}">
                <p14:modId xmlns:p14="http://schemas.microsoft.com/office/powerpoint/2010/main" val="334244275"/>
              </p:ext>
            </p:extLst>
          </p:nvPr>
        </p:nvGraphicFramePr>
        <p:xfrm>
          <a:off x="12461875" y="2416175"/>
          <a:ext cx="542925" cy="533400"/>
        </p:xfrm>
        <a:graphic>
          <a:graphicData uri="http://schemas.openxmlformats.org/presentationml/2006/ole">
            <mc:AlternateContent xmlns:mc="http://schemas.openxmlformats.org/markup-compatibility/2006">
              <mc:Choice xmlns:v="urn:schemas-microsoft-com:vml" Requires="v">
                <p:oleObj spid="_x0000_s1061" name="Packager Shell Object" showAsIcon="1" r:id="rId11" imgW="542520" imgH="532800" progId="Package">
                  <p:embed/>
                </p:oleObj>
              </mc:Choice>
              <mc:Fallback>
                <p:oleObj name="Packager Shell Object" showAsIcon="1" r:id="rId11" imgW="542520" imgH="532800" progId="Package">
                  <p:embed/>
                  <p:pic>
                    <p:nvPicPr>
                      <p:cNvPr id="0" name=""/>
                      <p:cNvPicPr/>
                      <p:nvPr/>
                    </p:nvPicPr>
                    <p:blipFill>
                      <a:blip r:embed="rId12"/>
                      <a:stretch>
                        <a:fillRect/>
                      </a:stretch>
                    </p:blipFill>
                    <p:spPr>
                      <a:xfrm>
                        <a:off x="12461875" y="2416175"/>
                        <a:ext cx="542925" cy="533400"/>
                      </a:xfrm>
                      <a:prstGeom prst="rect">
                        <a:avLst/>
                      </a:prstGeom>
                    </p:spPr>
                  </p:pic>
                </p:oleObj>
              </mc:Fallback>
            </mc:AlternateContent>
          </a:graphicData>
        </a:graphic>
      </p:graphicFrame>
    </p:spTree>
    <p:extLst>
      <p:ext uri="{BB962C8B-B14F-4D97-AF65-F5344CB8AC3E}">
        <p14:creationId xmlns:p14="http://schemas.microsoft.com/office/powerpoint/2010/main" val="344076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 fill="hold"/>
                                        <p:tgtEl>
                                          <p:spTgt spid="7"/>
                                        </p:tgtEl>
                                      </p:cBhvr>
                                    </p:cmd>
                                  </p:childTnLst>
                                </p:cTn>
                              </p:par>
                            </p:childTnLst>
                          </p:cTn>
                        </p:par>
                        <p:par>
                          <p:cTn id="7" fill="hold">
                            <p:stCondLst>
                              <p:cond delay="1624"/>
                            </p:stCondLst>
                            <p:childTnLst>
                              <p:par>
                                <p:cTn id="8" presetID="1" presetClass="mediacall" presetSubtype="0" fill="hold" nodeType="afterEffect">
                                  <p:stCondLst>
                                    <p:cond delay="0"/>
                                  </p:stCondLst>
                                  <p:childTnLst>
                                    <p:cmd type="call" cmd="playFrom(0.0)">
                                      <p:cBhvr>
                                        <p:cTn id="9" dur="1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692696"/>
            <a:ext cx="8229600" cy="1858218"/>
          </a:xfrm>
        </p:spPr>
        <p:txBody>
          <a:bodyPr>
            <a:normAutofit fontScale="90000"/>
          </a:bodyPr>
          <a:lstStyle/>
          <a:p>
            <a:r>
              <a:rPr lang="az-Latn-AZ" dirty="0"/>
              <a:t>                                    Exo-KQ:</a:t>
            </a:r>
            <a:br>
              <a:rPr lang="az-Latn-AZ" dirty="0"/>
            </a:br>
            <a:br>
              <a:rPr lang="az-Latn-AZ" dirty="0"/>
            </a:br>
            <a:endParaRPr lang="en-US" dirty="0"/>
          </a:p>
        </p:txBody>
      </p:sp>
      <p:pic>
        <p:nvPicPr>
          <p:cNvPr id="5" name="MOVIE-0008">
            <a:hlinkClick r:id="" action="ppaction://media"/>
            <a:extLst>
              <a:ext uri="{FF2B5EF4-FFF2-40B4-BE49-F238E27FC236}">
                <a16:creationId xmlns:a16="http://schemas.microsoft.com/office/drawing/2014/main" id="{68C27F0C-570C-43B7-8483-B7E16B74524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6"/>
          <a:srcRect l="-1" t="5134" r="-2039"/>
          <a:stretch/>
        </p:blipFill>
        <p:spPr>
          <a:xfrm>
            <a:off x="2424113" y="2060575"/>
            <a:ext cx="3548062" cy="2660650"/>
          </a:xfrm>
        </p:spPr>
      </p:pic>
      <p:pic>
        <p:nvPicPr>
          <p:cNvPr id="6" name="MOVIE-0009">
            <a:hlinkClick r:id="" action="ppaction://media"/>
            <a:extLst>
              <a:ext uri="{FF2B5EF4-FFF2-40B4-BE49-F238E27FC236}">
                <a16:creationId xmlns:a16="http://schemas.microsoft.com/office/drawing/2014/main" id="{223A331B-8997-435B-B75E-5305E53E7FF1}"/>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rotWithShape="1">
          <a:blip r:embed="rId7"/>
          <a:srcRect l="1" t="5080" r="-1202"/>
          <a:stretch/>
        </p:blipFill>
        <p:spPr>
          <a:xfrm>
            <a:off x="6323013" y="2060575"/>
            <a:ext cx="3548062" cy="2660650"/>
          </a:xfrm>
        </p:spPr>
      </p:pic>
    </p:spTree>
    <p:extLst>
      <p:ext uri="{BB962C8B-B14F-4D97-AF65-F5344CB8AC3E}">
        <p14:creationId xmlns:p14="http://schemas.microsoft.com/office/powerpoint/2010/main" val="21830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4" fill="hold"/>
                                        <p:tgtEl>
                                          <p:spTgt spid="5"/>
                                        </p:tgtEl>
                                      </p:cBhvr>
                                    </p:cmd>
                                  </p:childTnLst>
                                </p:cTn>
                              </p:par>
                            </p:childTnLst>
                          </p:cTn>
                        </p:par>
                        <p:par>
                          <p:cTn id="7" fill="hold">
                            <p:stCondLst>
                              <p:cond delay="1744"/>
                            </p:stCondLst>
                            <p:childTnLst>
                              <p:par>
                                <p:cTn id="8" presetID="1" presetClass="mediacall" presetSubtype="0" fill="hold" nodeType="afterEffect">
                                  <p:stCondLst>
                                    <p:cond delay="0"/>
                                  </p:stCondLst>
                                  <p:childTnLst>
                                    <p:cmd type="call" cmd="playFrom(0.0)">
                                      <p:cBhvr>
                                        <p:cTn id="9" dur="1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2132856"/>
            <a:ext cx="7704667" cy="3332816"/>
          </a:xfrm>
        </p:spPr>
        <p:txBody>
          <a:bodyPr/>
          <a:lstStyle/>
          <a:p>
            <a:pPr marL="0" indent="0">
              <a:buNone/>
            </a:pPr>
            <a:r>
              <a:rPr lang="az-Latn-AZ" dirty="0"/>
              <a:t>      Analizlər:</a:t>
            </a:r>
          </a:p>
          <a:p>
            <a:pPr marL="0" indent="0">
              <a:buNone/>
            </a:pPr>
            <a:endParaRPr lang="az-Latn-AZ" dirty="0"/>
          </a:p>
          <a:p>
            <a:r>
              <a:rPr lang="az-Latn-AZ" dirty="0"/>
              <a:t>HgB 12 g/dl,</a:t>
            </a:r>
          </a:p>
          <a:p>
            <a:r>
              <a:rPr lang="az-Latn-AZ" dirty="0"/>
              <a:t>Kreatinin 1.26 mg/dl (referans: 0,5-1.4),</a:t>
            </a:r>
          </a:p>
          <a:p>
            <a:r>
              <a:rPr lang="az-Latn-AZ" dirty="0"/>
              <a:t>LDL 118 mg/dl,</a:t>
            </a:r>
          </a:p>
          <a:p>
            <a:r>
              <a:rPr lang="az-Latn-AZ" dirty="0"/>
              <a:t>TGL 147 mg/dl.</a:t>
            </a:r>
          </a:p>
          <a:p>
            <a:endParaRPr lang="az-Latn-AZ" dirty="0"/>
          </a:p>
          <a:p>
            <a:endParaRPr lang="en-US" dirty="0"/>
          </a:p>
        </p:txBody>
      </p:sp>
    </p:spTree>
    <p:extLst>
      <p:ext uri="{BB962C8B-B14F-4D97-AF65-F5344CB8AC3E}">
        <p14:creationId xmlns:p14="http://schemas.microsoft.com/office/powerpoint/2010/main" val="143120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836712"/>
            <a:ext cx="8229600" cy="1143000"/>
          </a:xfrm>
        </p:spPr>
        <p:txBody>
          <a:bodyPr/>
          <a:lstStyle/>
          <a:p>
            <a:r>
              <a:rPr lang="az-Latn-AZ" dirty="0"/>
              <a:t>             Qəbul etdiyi dərmanlar:</a:t>
            </a:r>
            <a:endParaRPr lang="en-US" dirty="0"/>
          </a:p>
        </p:txBody>
      </p:sp>
      <p:sp>
        <p:nvSpPr>
          <p:cNvPr id="3" name="Content Placeholder 2"/>
          <p:cNvSpPr>
            <a:spLocks noGrp="1"/>
          </p:cNvSpPr>
          <p:nvPr>
            <p:ph idx="1"/>
          </p:nvPr>
        </p:nvSpPr>
        <p:spPr>
          <a:xfrm>
            <a:off x="2639616" y="2276873"/>
            <a:ext cx="8229600" cy="4525963"/>
          </a:xfrm>
        </p:spPr>
        <p:txBody>
          <a:bodyPr/>
          <a:lstStyle/>
          <a:p>
            <a:r>
              <a:rPr lang="az-Latn-AZ" dirty="0"/>
              <a:t>Varfarin 5 mg 1x1,</a:t>
            </a:r>
          </a:p>
          <a:p>
            <a:r>
              <a:rPr lang="az-Latn-AZ" dirty="0"/>
              <a:t>Kronik plus 16/12.5 mg 1x1,</a:t>
            </a:r>
          </a:p>
          <a:p>
            <a:r>
              <a:rPr lang="az-Latn-AZ" dirty="0"/>
              <a:t>Cardura 4 mg 1x2,</a:t>
            </a:r>
          </a:p>
          <a:p>
            <a:r>
              <a:rPr lang="az-Latn-AZ" dirty="0"/>
              <a:t>Nebilet 5 mg 1x1,</a:t>
            </a:r>
          </a:p>
          <a:p>
            <a:r>
              <a:rPr lang="az-Latn-AZ" dirty="0"/>
              <a:t>Monosan 10 mg x2,</a:t>
            </a:r>
          </a:p>
          <a:p>
            <a:r>
              <a:rPr lang="az-Latn-AZ" dirty="0"/>
              <a:t>Amlokard 10 mg 1x1.</a:t>
            </a:r>
            <a:endParaRPr lang="en-US" dirty="0"/>
          </a:p>
        </p:txBody>
      </p:sp>
    </p:spTree>
    <p:extLst>
      <p:ext uri="{BB962C8B-B14F-4D97-AF65-F5344CB8AC3E}">
        <p14:creationId xmlns:p14="http://schemas.microsoft.com/office/powerpoint/2010/main" val="39648896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482</TotalTime>
  <Words>642</Words>
  <Application>Microsoft Office PowerPoint</Application>
  <PresentationFormat>Widescreen</PresentationFormat>
  <Paragraphs>61</Paragraphs>
  <Slides>17</Slides>
  <Notes>0</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Calibri</vt:lpstr>
      <vt:lpstr>Calibri Light</vt:lpstr>
      <vt:lpstr>Wingdings</vt:lpstr>
      <vt:lpstr>Office Theme</vt:lpstr>
      <vt:lpstr>Packager Shell Object</vt:lpstr>
      <vt:lpstr>Rezistent arterial hipertenziya</vt:lpstr>
      <vt:lpstr>Rezistent arterial hipertenziya nədir?</vt:lpstr>
      <vt:lpstr>PowerPoint Presentation</vt:lpstr>
      <vt:lpstr>PowerPoint Presentation</vt:lpstr>
      <vt:lpstr>                                     EKQ:</vt:lpstr>
      <vt:lpstr>                                   Exo-KQ:</vt:lpstr>
      <vt:lpstr>                                    Exo-KQ:  </vt:lpstr>
      <vt:lpstr>PowerPoint Presentation</vt:lpstr>
      <vt:lpstr>             Qəbul etdiyi dərmanlar:</vt:lpstr>
      <vt:lpstr>PowerPoint Presentation</vt:lpstr>
      <vt:lpstr>         Sutkalıq təzyiq Holter:</vt:lpstr>
      <vt:lpstr>                          Abdominal KT</vt:lpstr>
      <vt:lpstr>                         Abdominal KT</vt:lpstr>
      <vt:lpstr>PowerPoint Presentation</vt:lpstr>
      <vt:lpstr>PowerPoint Presentation</vt:lpstr>
      <vt:lpstr>           Ədəbiyyat</vt:lpstr>
      <vt:lpstr>              Öyrədici məqamlar: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dc:creator>
  <cp:lastModifiedBy>User</cp:lastModifiedBy>
  <cp:revision>50</cp:revision>
  <dcterms:created xsi:type="dcterms:W3CDTF">2006-08-16T00:00:00Z</dcterms:created>
  <dcterms:modified xsi:type="dcterms:W3CDTF">2022-12-10T12:51:42Z</dcterms:modified>
</cp:coreProperties>
</file>